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4" r:id="rId3"/>
    <p:sldId id="264" r:id="rId4"/>
    <p:sldId id="265" r:id="rId5"/>
    <p:sldId id="266" r:id="rId6"/>
    <p:sldId id="272" r:id="rId7"/>
    <p:sldId id="270" r:id="rId8"/>
    <p:sldId id="267" r:id="rId9"/>
    <p:sldId id="271" r:id="rId10"/>
    <p:sldId id="268" r:id="rId11"/>
    <p:sldId id="273" r:id="rId12"/>
    <p:sldId id="269" r:id="rId13"/>
    <p:sldId id="276" r:id="rId14"/>
    <p:sldId id="277" r:id="rId15"/>
    <p:sldId id="275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9" r:id="rId26"/>
    <p:sldId id="291" r:id="rId27"/>
    <p:sldId id="287" r:id="rId28"/>
    <p:sldId id="260" r:id="rId29"/>
    <p:sldId id="292" r:id="rId30"/>
  </p:sldIdLst>
  <p:sldSz cx="9144000" cy="6858000" type="screen4x3"/>
  <p:notesSz cx="6858000" cy="914400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3986" autoAdjust="0"/>
  </p:normalViewPr>
  <p:slideViewPr>
    <p:cSldViewPr>
      <p:cViewPr>
        <p:scale>
          <a:sx n="67" d="100"/>
          <a:sy n="67" d="100"/>
        </p:scale>
        <p:origin x="-124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FE4CC-5830-41E4-A79A-DDF038660D05}" type="doc">
      <dgm:prSet loTypeId="urn:microsoft.com/office/officeart/2009/3/layout/Descending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177320-AACD-425F-BB57-71E8A226BC5B}">
      <dgm:prSet phldrT="[Текст]" phldr="1"/>
      <dgm:spPr/>
      <dgm:t>
        <a:bodyPr/>
        <a:lstStyle/>
        <a:p>
          <a:endParaRPr lang="ru-RU" dirty="0"/>
        </a:p>
      </dgm:t>
    </dgm:pt>
    <dgm:pt modelId="{D3676908-6307-4A13-946C-9E71DF511861}" type="sibTrans" cxnId="{8D6CF9F8-EE06-432C-8642-B97407B62E14}">
      <dgm:prSet/>
      <dgm:spPr/>
      <dgm:t>
        <a:bodyPr/>
        <a:lstStyle/>
        <a:p>
          <a:endParaRPr lang="ru-RU"/>
        </a:p>
      </dgm:t>
    </dgm:pt>
    <dgm:pt modelId="{FFF81FFF-3246-4142-98FC-86C618AE5041}" type="parTrans" cxnId="{8D6CF9F8-EE06-432C-8642-B97407B62E14}">
      <dgm:prSet/>
      <dgm:spPr/>
      <dgm:t>
        <a:bodyPr/>
        <a:lstStyle/>
        <a:p>
          <a:endParaRPr lang="ru-RU"/>
        </a:p>
      </dgm:t>
    </dgm:pt>
    <dgm:pt modelId="{A114A18A-AEA3-4C79-B9C8-F68F79BE1CF2}" type="pres">
      <dgm:prSet presAssocID="{AADFE4CC-5830-41E4-A79A-DDF038660D05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D72DB622-49B0-4754-AAF4-A924404CA413}" type="pres">
      <dgm:prSet presAssocID="{AADFE4CC-5830-41E4-A79A-DDF038660D05}" presName="arrowNode" presStyleLbl="node1" presStyleIdx="0" presStyleCnt="1" custAng="514382" custScaleX="90654" custLinFactNeighborX="28152" custLinFactNeighborY="-40364"/>
      <dgm:spPr/>
    </dgm:pt>
    <dgm:pt modelId="{EBE18F2D-EFB5-4A20-9058-DC4456A54970}" type="pres">
      <dgm:prSet presAssocID="{60177320-AACD-425F-BB57-71E8A226BC5B}" presName="txNode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C1262F-F53D-4720-8EC9-BF40EBB44B09}" type="presOf" srcId="{AADFE4CC-5830-41E4-A79A-DDF038660D05}" destId="{A114A18A-AEA3-4C79-B9C8-F68F79BE1CF2}" srcOrd="0" destOrd="0" presId="urn:microsoft.com/office/officeart/2009/3/layout/DescendingProcess"/>
    <dgm:cxn modelId="{99DD2F37-47FE-42C1-A53B-9DD10F672180}" type="presOf" srcId="{60177320-AACD-425F-BB57-71E8A226BC5B}" destId="{EBE18F2D-EFB5-4A20-9058-DC4456A54970}" srcOrd="0" destOrd="0" presId="urn:microsoft.com/office/officeart/2009/3/layout/DescendingProcess"/>
    <dgm:cxn modelId="{8D6CF9F8-EE06-432C-8642-B97407B62E14}" srcId="{AADFE4CC-5830-41E4-A79A-DDF038660D05}" destId="{60177320-AACD-425F-BB57-71E8A226BC5B}" srcOrd="0" destOrd="0" parTransId="{FFF81FFF-3246-4142-98FC-86C618AE5041}" sibTransId="{D3676908-6307-4A13-946C-9E71DF511861}"/>
    <dgm:cxn modelId="{8E35C373-475D-4BB3-9973-3C265F74579E}" type="presParOf" srcId="{A114A18A-AEA3-4C79-B9C8-F68F79BE1CF2}" destId="{D72DB622-49B0-4754-AAF4-A924404CA413}" srcOrd="0" destOrd="0" presId="urn:microsoft.com/office/officeart/2009/3/layout/DescendingProcess"/>
    <dgm:cxn modelId="{BCD93CD0-44F1-4C6D-9DD5-C60270725190}" type="presParOf" srcId="{A114A18A-AEA3-4C79-B9C8-F68F79BE1CF2}" destId="{EBE18F2D-EFB5-4A20-9058-DC4456A54970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B860C1-AA12-4895-A9B3-923A0960782D}" type="doc">
      <dgm:prSet loTypeId="urn:microsoft.com/office/officeart/2005/8/layout/arrow5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014621F-262A-43FD-B97D-042BF590ED35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Художественная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452D89E-374F-4DC9-B778-D9EDDA688DD2}" type="parTrans" cxnId="{17FC2919-AADA-46CB-A7E1-4A3F57ABA4C9}">
      <dgm:prSet/>
      <dgm:spPr/>
      <dgm:t>
        <a:bodyPr/>
        <a:lstStyle/>
        <a:p>
          <a:endParaRPr lang="ru-RU"/>
        </a:p>
      </dgm:t>
    </dgm:pt>
    <dgm:pt modelId="{C8D60C18-0045-4BF3-9429-EEDCD09B279C}" type="sibTrans" cxnId="{17FC2919-AADA-46CB-A7E1-4A3F57ABA4C9}">
      <dgm:prSet/>
      <dgm:spPr/>
      <dgm:t>
        <a:bodyPr/>
        <a:lstStyle/>
        <a:p>
          <a:endParaRPr lang="ru-RU"/>
        </a:p>
      </dgm:t>
    </dgm:pt>
    <dgm:pt modelId="{9C73985B-4596-4135-91FF-B803B237BE0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Техническая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(Хай –Тек цех)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E4E56D8-8BB3-4123-850A-E55307B07CF6}" type="parTrans" cxnId="{BC3CF079-E07A-4A4D-AF44-1EC4BAE383C3}">
      <dgm:prSet/>
      <dgm:spPr/>
      <dgm:t>
        <a:bodyPr/>
        <a:lstStyle/>
        <a:p>
          <a:endParaRPr lang="ru-RU"/>
        </a:p>
      </dgm:t>
    </dgm:pt>
    <dgm:pt modelId="{EB8A00A9-6A0D-4826-BAF9-900ADB2ED4D7}" type="sibTrans" cxnId="{BC3CF079-E07A-4A4D-AF44-1EC4BAE383C3}">
      <dgm:prSet/>
      <dgm:spPr/>
      <dgm:t>
        <a:bodyPr/>
        <a:lstStyle/>
        <a:p>
          <a:endParaRPr lang="ru-RU"/>
        </a:p>
      </dgm:t>
    </dgm:pt>
    <dgm:pt modelId="{57DB8AB8-76D7-4101-B041-0DC7CC51DF21}" type="pres">
      <dgm:prSet presAssocID="{F4B860C1-AA12-4895-A9B3-923A096078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AA1775-338A-4638-88E6-4C8EDE5FAE21}" type="pres">
      <dgm:prSet presAssocID="{7014621F-262A-43FD-B97D-042BF590ED35}" presName="arrow" presStyleLbl="node1" presStyleIdx="0" presStyleCnt="2" custAng="0" custScaleY="100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4BE2B-E216-4048-8031-324340E20373}" type="pres">
      <dgm:prSet presAssocID="{9C73985B-4596-4135-91FF-B803B237BE0F}" presName="arrow" presStyleLbl="node1" presStyleIdx="1" presStyleCnt="2" custAng="0" custScaleX="107243" custScaleY="100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FC2919-AADA-46CB-A7E1-4A3F57ABA4C9}" srcId="{F4B860C1-AA12-4895-A9B3-923A0960782D}" destId="{7014621F-262A-43FD-B97D-042BF590ED35}" srcOrd="0" destOrd="0" parTransId="{B452D89E-374F-4DC9-B778-D9EDDA688DD2}" sibTransId="{C8D60C18-0045-4BF3-9429-EEDCD09B279C}"/>
    <dgm:cxn modelId="{BC3CF079-E07A-4A4D-AF44-1EC4BAE383C3}" srcId="{F4B860C1-AA12-4895-A9B3-923A0960782D}" destId="{9C73985B-4596-4135-91FF-B803B237BE0F}" srcOrd="1" destOrd="0" parTransId="{3E4E56D8-8BB3-4123-850A-E55307B07CF6}" sibTransId="{EB8A00A9-6A0D-4826-BAF9-900ADB2ED4D7}"/>
    <dgm:cxn modelId="{5B578184-6DF3-44BE-A0F2-C3B2B982CCCC}" type="presOf" srcId="{7014621F-262A-43FD-B97D-042BF590ED35}" destId="{10AA1775-338A-4638-88E6-4C8EDE5FAE21}" srcOrd="0" destOrd="0" presId="urn:microsoft.com/office/officeart/2005/8/layout/arrow5"/>
    <dgm:cxn modelId="{5471CCD2-ADC0-4DC7-BD19-1F54BB53ADC9}" type="presOf" srcId="{9C73985B-4596-4135-91FF-B803B237BE0F}" destId="{CB44BE2B-E216-4048-8031-324340E20373}" srcOrd="0" destOrd="0" presId="urn:microsoft.com/office/officeart/2005/8/layout/arrow5"/>
    <dgm:cxn modelId="{A9C473AF-B0E7-488E-BF63-21E3057C07D7}" type="presOf" srcId="{F4B860C1-AA12-4895-A9B3-923A0960782D}" destId="{57DB8AB8-76D7-4101-B041-0DC7CC51DF21}" srcOrd="0" destOrd="0" presId="urn:microsoft.com/office/officeart/2005/8/layout/arrow5"/>
    <dgm:cxn modelId="{8911B4ED-23A3-4CB3-95DA-E17A01363E8B}" type="presParOf" srcId="{57DB8AB8-76D7-4101-B041-0DC7CC51DF21}" destId="{10AA1775-338A-4638-88E6-4C8EDE5FAE21}" srcOrd="0" destOrd="0" presId="urn:microsoft.com/office/officeart/2005/8/layout/arrow5"/>
    <dgm:cxn modelId="{B07FFB2F-4634-45ED-AA56-112323A6E2AB}" type="presParOf" srcId="{57DB8AB8-76D7-4101-B041-0DC7CC51DF21}" destId="{CB44BE2B-E216-4048-8031-324340E2037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B860C1-AA12-4895-A9B3-923A0960782D}" type="doc">
      <dgm:prSet loTypeId="urn:microsoft.com/office/officeart/2005/8/layout/arrow5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014621F-262A-43FD-B97D-042BF590ED3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Туристко-краеведческая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452D89E-374F-4DC9-B778-D9EDDA688DD2}" type="parTrans" cxnId="{17FC2919-AADA-46CB-A7E1-4A3F57ABA4C9}">
      <dgm:prSet/>
      <dgm:spPr/>
      <dgm:t>
        <a:bodyPr/>
        <a:lstStyle/>
        <a:p>
          <a:endParaRPr lang="ru-RU"/>
        </a:p>
      </dgm:t>
    </dgm:pt>
    <dgm:pt modelId="{C8D60C18-0045-4BF3-9429-EEDCD09B279C}" type="sibTrans" cxnId="{17FC2919-AADA-46CB-A7E1-4A3F57ABA4C9}">
      <dgm:prSet/>
      <dgm:spPr/>
      <dgm:t>
        <a:bodyPr/>
        <a:lstStyle/>
        <a:p>
          <a:endParaRPr lang="ru-RU"/>
        </a:p>
      </dgm:t>
    </dgm:pt>
    <dgm:pt modelId="{9C73985B-4596-4135-91FF-B803B237BE0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Техническая</a:t>
          </a:r>
        </a:p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VR/AR 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квантум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E4E56D8-8BB3-4123-850A-E55307B07CF6}" type="parTrans" cxnId="{BC3CF079-E07A-4A4D-AF44-1EC4BAE383C3}">
      <dgm:prSet/>
      <dgm:spPr/>
      <dgm:t>
        <a:bodyPr/>
        <a:lstStyle/>
        <a:p>
          <a:endParaRPr lang="ru-RU"/>
        </a:p>
      </dgm:t>
    </dgm:pt>
    <dgm:pt modelId="{EB8A00A9-6A0D-4826-BAF9-900ADB2ED4D7}" type="sibTrans" cxnId="{BC3CF079-E07A-4A4D-AF44-1EC4BAE383C3}">
      <dgm:prSet/>
      <dgm:spPr/>
      <dgm:t>
        <a:bodyPr/>
        <a:lstStyle/>
        <a:p>
          <a:endParaRPr lang="ru-RU"/>
        </a:p>
      </dgm:t>
    </dgm:pt>
    <dgm:pt modelId="{57DB8AB8-76D7-4101-B041-0DC7CC51DF21}" type="pres">
      <dgm:prSet presAssocID="{F4B860C1-AA12-4895-A9B3-923A096078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AA1775-338A-4638-88E6-4C8EDE5FAE21}" type="pres">
      <dgm:prSet presAssocID="{7014621F-262A-43FD-B97D-042BF590ED35}" presName="arrow" presStyleLbl="node1" presStyleIdx="0" presStyleCnt="2" custAng="0" custScaleY="100324" custRadScaleRad="101260" custRadScaleInc="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4BE2B-E216-4048-8031-324340E20373}" type="pres">
      <dgm:prSet presAssocID="{9C73985B-4596-4135-91FF-B803B237BE0F}" presName="arrow" presStyleLbl="node1" presStyleIdx="1" presStyleCnt="2" custAng="0" custScaleX="107243" custScaleY="100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FC2919-AADA-46CB-A7E1-4A3F57ABA4C9}" srcId="{F4B860C1-AA12-4895-A9B3-923A0960782D}" destId="{7014621F-262A-43FD-B97D-042BF590ED35}" srcOrd="0" destOrd="0" parTransId="{B452D89E-374F-4DC9-B778-D9EDDA688DD2}" sibTransId="{C8D60C18-0045-4BF3-9429-EEDCD09B279C}"/>
    <dgm:cxn modelId="{06E423B8-1A52-4463-93DF-F97D47158DCA}" type="presOf" srcId="{7014621F-262A-43FD-B97D-042BF590ED35}" destId="{10AA1775-338A-4638-88E6-4C8EDE5FAE21}" srcOrd="0" destOrd="0" presId="urn:microsoft.com/office/officeart/2005/8/layout/arrow5"/>
    <dgm:cxn modelId="{3A1DA3E4-8B55-4C36-8E5B-8E1122E0197A}" type="presOf" srcId="{9C73985B-4596-4135-91FF-B803B237BE0F}" destId="{CB44BE2B-E216-4048-8031-324340E20373}" srcOrd="0" destOrd="0" presId="urn:microsoft.com/office/officeart/2005/8/layout/arrow5"/>
    <dgm:cxn modelId="{BC3CF079-E07A-4A4D-AF44-1EC4BAE383C3}" srcId="{F4B860C1-AA12-4895-A9B3-923A0960782D}" destId="{9C73985B-4596-4135-91FF-B803B237BE0F}" srcOrd="1" destOrd="0" parTransId="{3E4E56D8-8BB3-4123-850A-E55307B07CF6}" sibTransId="{EB8A00A9-6A0D-4826-BAF9-900ADB2ED4D7}"/>
    <dgm:cxn modelId="{31805F51-7F05-4D65-98AB-FF4CB75F9CC6}" type="presOf" srcId="{F4B860C1-AA12-4895-A9B3-923A0960782D}" destId="{57DB8AB8-76D7-4101-B041-0DC7CC51DF21}" srcOrd="0" destOrd="0" presId="urn:microsoft.com/office/officeart/2005/8/layout/arrow5"/>
    <dgm:cxn modelId="{E8843899-3BB6-4485-A202-5AA9366F89E4}" type="presParOf" srcId="{57DB8AB8-76D7-4101-B041-0DC7CC51DF21}" destId="{10AA1775-338A-4638-88E6-4C8EDE5FAE21}" srcOrd="0" destOrd="0" presId="urn:microsoft.com/office/officeart/2005/8/layout/arrow5"/>
    <dgm:cxn modelId="{39406582-C1BC-4D40-A41C-25D9D3EC832A}" type="presParOf" srcId="{57DB8AB8-76D7-4101-B041-0DC7CC51DF21}" destId="{CB44BE2B-E216-4048-8031-324340E2037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B860C1-AA12-4895-A9B3-923A0960782D}" type="doc">
      <dgm:prSet loTypeId="urn:microsoft.com/office/officeart/2005/8/layout/arrow5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014621F-262A-43FD-B97D-042BF590ED3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Социально-педагогическое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452D89E-374F-4DC9-B778-D9EDDA688DD2}" type="parTrans" cxnId="{17FC2919-AADA-46CB-A7E1-4A3F57ABA4C9}">
      <dgm:prSet/>
      <dgm:spPr/>
      <dgm:t>
        <a:bodyPr/>
        <a:lstStyle/>
        <a:p>
          <a:endParaRPr lang="ru-RU"/>
        </a:p>
      </dgm:t>
    </dgm:pt>
    <dgm:pt modelId="{C8D60C18-0045-4BF3-9429-EEDCD09B279C}" type="sibTrans" cxnId="{17FC2919-AADA-46CB-A7E1-4A3F57ABA4C9}">
      <dgm:prSet/>
      <dgm:spPr/>
      <dgm:t>
        <a:bodyPr/>
        <a:lstStyle/>
        <a:p>
          <a:endParaRPr lang="ru-RU"/>
        </a:p>
      </dgm:t>
    </dgm:pt>
    <dgm:pt modelId="{9C73985B-4596-4135-91FF-B803B237BE0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Техническая</a:t>
          </a:r>
        </a:p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IT-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квантум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E4E56D8-8BB3-4123-850A-E55307B07CF6}" type="parTrans" cxnId="{BC3CF079-E07A-4A4D-AF44-1EC4BAE383C3}">
      <dgm:prSet/>
      <dgm:spPr/>
      <dgm:t>
        <a:bodyPr/>
        <a:lstStyle/>
        <a:p>
          <a:endParaRPr lang="ru-RU"/>
        </a:p>
      </dgm:t>
    </dgm:pt>
    <dgm:pt modelId="{EB8A00A9-6A0D-4826-BAF9-900ADB2ED4D7}" type="sibTrans" cxnId="{BC3CF079-E07A-4A4D-AF44-1EC4BAE383C3}">
      <dgm:prSet/>
      <dgm:spPr/>
      <dgm:t>
        <a:bodyPr/>
        <a:lstStyle/>
        <a:p>
          <a:endParaRPr lang="ru-RU"/>
        </a:p>
      </dgm:t>
    </dgm:pt>
    <dgm:pt modelId="{57DB8AB8-76D7-4101-B041-0DC7CC51DF21}" type="pres">
      <dgm:prSet presAssocID="{F4B860C1-AA12-4895-A9B3-923A096078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AA1775-338A-4638-88E6-4C8EDE5FAE21}" type="pres">
      <dgm:prSet presAssocID="{7014621F-262A-43FD-B97D-042BF590ED35}" presName="arrow" presStyleLbl="node1" presStyleIdx="0" presStyleCnt="2" custAng="0" custScaleY="100324" custRadScaleRad="101260" custRadScaleInc="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4BE2B-E216-4048-8031-324340E20373}" type="pres">
      <dgm:prSet presAssocID="{9C73985B-4596-4135-91FF-B803B237BE0F}" presName="arrow" presStyleLbl="node1" presStyleIdx="1" presStyleCnt="2" custAng="0" custScaleX="107243" custScaleY="100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D84D71-3ABD-4215-9348-86241EFB4B9E}" type="presOf" srcId="{7014621F-262A-43FD-B97D-042BF590ED35}" destId="{10AA1775-338A-4638-88E6-4C8EDE5FAE21}" srcOrd="0" destOrd="0" presId="urn:microsoft.com/office/officeart/2005/8/layout/arrow5"/>
    <dgm:cxn modelId="{17FC2919-AADA-46CB-A7E1-4A3F57ABA4C9}" srcId="{F4B860C1-AA12-4895-A9B3-923A0960782D}" destId="{7014621F-262A-43FD-B97D-042BF590ED35}" srcOrd="0" destOrd="0" parTransId="{B452D89E-374F-4DC9-B778-D9EDDA688DD2}" sibTransId="{C8D60C18-0045-4BF3-9429-EEDCD09B279C}"/>
    <dgm:cxn modelId="{BC3CF079-E07A-4A4D-AF44-1EC4BAE383C3}" srcId="{F4B860C1-AA12-4895-A9B3-923A0960782D}" destId="{9C73985B-4596-4135-91FF-B803B237BE0F}" srcOrd="1" destOrd="0" parTransId="{3E4E56D8-8BB3-4123-850A-E55307B07CF6}" sibTransId="{EB8A00A9-6A0D-4826-BAF9-900ADB2ED4D7}"/>
    <dgm:cxn modelId="{2A21EA10-95A4-47EC-977B-C72001C8A261}" type="presOf" srcId="{F4B860C1-AA12-4895-A9B3-923A0960782D}" destId="{57DB8AB8-76D7-4101-B041-0DC7CC51DF21}" srcOrd="0" destOrd="0" presId="urn:microsoft.com/office/officeart/2005/8/layout/arrow5"/>
    <dgm:cxn modelId="{2D4C633E-629F-4B1A-8478-428A438363DF}" type="presOf" srcId="{9C73985B-4596-4135-91FF-B803B237BE0F}" destId="{CB44BE2B-E216-4048-8031-324340E20373}" srcOrd="0" destOrd="0" presId="urn:microsoft.com/office/officeart/2005/8/layout/arrow5"/>
    <dgm:cxn modelId="{80EECA55-39C6-4C47-8F6B-8DDB0C5A9D5B}" type="presParOf" srcId="{57DB8AB8-76D7-4101-B041-0DC7CC51DF21}" destId="{10AA1775-338A-4638-88E6-4C8EDE5FAE21}" srcOrd="0" destOrd="0" presId="urn:microsoft.com/office/officeart/2005/8/layout/arrow5"/>
    <dgm:cxn modelId="{3E8F0C15-4DB9-4071-BF08-C84FC8592A2A}" type="presParOf" srcId="{57DB8AB8-76D7-4101-B041-0DC7CC51DF21}" destId="{CB44BE2B-E216-4048-8031-324340E2037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B860C1-AA12-4895-A9B3-923A0960782D}" type="doc">
      <dgm:prSet loTypeId="urn:microsoft.com/office/officeart/2005/8/layout/arrow5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014621F-262A-43FD-B97D-042BF590ED3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Естественнонаучная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452D89E-374F-4DC9-B778-D9EDDA688DD2}" type="parTrans" cxnId="{17FC2919-AADA-46CB-A7E1-4A3F57ABA4C9}">
      <dgm:prSet/>
      <dgm:spPr/>
      <dgm:t>
        <a:bodyPr/>
        <a:lstStyle/>
        <a:p>
          <a:endParaRPr lang="ru-RU"/>
        </a:p>
      </dgm:t>
    </dgm:pt>
    <dgm:pt modelId="{C8D60C18-0045-4BF3-9429-EEDCD09B279C}" type="sibTrans" cxnId="{17FC2919-AADA-46CB-A7E1-4A3F57ABA4C9}">
      <dgm:prSet/>
      <dgm:spPr/>
      <dgm:t>
        <a:bodyPr/>
        <a:lstStyle/>
        <a:p>
          <a:endParaRPr lang="ru-RU"/>
        </a:p>
      </dgm:t>
    </dgm:pt>
    <dgm:pt modelId="{9C73985B-4596-4135-91FF-B803B237BE0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Техническая</a:t>
          </a:r>
        </a:p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IT-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квантум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Хай –Тек цех</a:t>
          </a:r>
        </a:p>
      </dgm:t>
    </dgm:pt>
    <dgm:pt modelId="{3E4E56D8-8BB3-4123-850A-E55307B07CF6}" type="parTrans" cxnId="{BC3CF079-E07A-4A4D-AF44-1EC4BAE383C3}">
      <dgm:prSet/>
      <dgm:spPr/>
      <dgm:t>
        <a:bodyPr/>
        <a:lstStyle/>
        <a:p>
          <a:endParaRPr lang="ru-RU"/>
        </a:p>
      </dgm:t>
    </dgm:pt>
    <dgm:pt modelId="{EB8A00A9-6A0D-4826-BAF9-900ADB2ED4D7}" type="sibTrans" cxnId="{BC3CF079-E07A-4A4D-AF44-1EC4BAE383C3}">
      <dgm:prSet/>
      <dgm:spPr/>
      <dgm:t>
        <a:bodyPr/>
        <a:lstStyle/>
        <a:p>
          <a:endParaRPr lang="ru-RU"/>
        </a:p>
      </dgm:t>
    </dgm:pt>
    <dgm:pt modelId="{57DB8AB8-76D7-4101-B041-0DC7CC51DF21}" type="pres">
      <dgm:prSet presAssocID="{F4B860C1-AA12-4895-A9B3-923A096078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AA1775-338A-4638-88E6-4C8EDE5FAE21}" type="pres">
      <dgm:prSet presAssocID="{7014621F-262A-43FD-B97D-042BF590ED35}" presName="arrow" presStyleLbl="node1" presStyleIdx="0" presStyleCnt="2" custAng="0" custScaleY="100324" custRadScaleRad="101260" custRadScaleInc="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4BE2B-E216-4048-8031-324340E20373}" type="pres">
      <dgm:prSet presAssocID="{9C73985B-4596-4135-91FF-B803B237BE0F}" presName="arrow" presStyleLbl="node1" presStyleIdx="1" presStyleCnt="2" custAng="0" custScaleX="107243" custScaleY="100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17618C-FA31-4F02-827C-624AE37F8E79}" type="presOf" srcId="{7014621F-262A-43FD-B97D-042BF590ED35}" destId="{10AA1775-338A-4638-88E6-4C8EDE5FAE21}" srcOrd="0" destOrd="0" presId="urn:microsoft.com/office/officeart/2005/8/layout/arrow5"/>
    <dgm:cxn modelId="{14E3813D-6B87-42F4-ABCA-EB0227C25962}" type="presOf" srcId="{9C73985B-4596-4135-91FF-B803B237BE0F}" destId="{CB44BE2B-E216-4048-8031-324340E20373}" srcOrd="0" destOrd="0" presId="urn:microsoft.com/office/officeart/2005/8/layout/arrow5"/>
    <dgm:cxn modelId="{17FC2919-AADA-46CB-A7E1-4A3F57ABA4C9}" srcId="{F4B860C1-AA12-4895-A9B3-923A0960782D}" destId="{7014621F-262A-43FD-B97D-042BF590ED35}" srcOrd="0" destOrd="0" parTransId="{B452D89E-374F-4DC9-B778-D9EDDA688DD2}" sibTransId="{C8D60C18-0045-4BF3-9429-EEDCD09B279C}"/>
    <dgm:cxn modelId="{BC3CF079-E07A-4A4D-AF44-1EC4BAE383C3}" srcId="{F4B860C1-AA12-4895-A9B3-923A0960782D}" destId="{9C73985B-4596-4135-91FF-B803B237BE0F}" srcOrd="1" destOrd="0" parTransId="{3E4E56D8-8BB3-4123-850A-E55307B07CF6}" sibTransId="{EB8A00A9-6A0D-4826-BAF9-900ADB2ED4D7}"/>
    <dgm:cxn modelId="{145EAD9C-CA52-459F-BEBB-44C595C53C89}" type="presOf" srcId="{F4B860C1-AA12-4895-A9B3-923A0960782D}" destId="{57DB8AB8-76D7-4101-B041-0DC7CC51DF21}" srcOrd="0" destOrd="0" presId="urn:microsoft.com/office/officeart/2005/8/layout/arrow5"/>
    <dgm:cxn modelId="{E11D3D9B-FD6F-4133-A17F-13798CCF79F3}" type="presParOf" srcId="{57DB8AB8-76D7-4101-B041-0DC7CC51DF21}" destId="{10AA1775-338A-4638-88E6-4C8EDE5FAE21}" srcOrd="0" destOrd="0" presId="urn:microsoft.com/office/officeart/2005/8/layout/arrow5"/>
    <dgm:cxn modelId="{3824DDD5-3FB3-4D8F-9793-B4E2A7E06CAF}" type="presParOf" srcId="{57DB8AB8-76D7-4101-B041-0DC7CC51DF21}" destId="{CB44BE2B-E216-4048-8031-324340E2037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B860C1-AA12-4895-A9B3-923A0960782D}" type="doc">
      <dgm:prSet loTypeId="urn:microsoft.com/office/officeart/2005/8/layout/arrow5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014621F-262A-43FD-B97D-042BF590ED3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Спортивно-оздоровительная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452D89E-374F-4DC9-B778-D9EDDA688DD2}" type="parTrans" cxnId="{17FC2919-AADA-46CB-A7E1-4A3F57ABA4C9}">
      <dgm:prSet/>
      <dgm:spPr/>
      <dgm:t>
        <a:bodyPr/>
        <a:lstStyle/>
        <a:p>
          <a:endParaRPr lang="ru-RU"/>
        </a:p>
      </dgm:t>
    </dgm:pt>
    <dgm:pt modelId="{C8D60C18-0045-4BF3-9429-EEDCD09B279C}" type="sibTrans" cxnId="{17FC2919-AADA-46CB-A7E1-4A3F57ABA4C9}">
      <dgm:prSet/>
      <dgm:spPr/>
      <dgm:t>
        <a:bodyPr/>
        <a:lstStyle/>
        <a:p>
          <a:endParaRPr lang="ru-RU"/>
        </a:p>
      </dgm:t>
    </dgm:pt>
    <dgm:pt modelId="{9C73985B-4596-4135-91FF-B803B237BE0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Техническая</a:t>
          </a:r>
        </a:p>
      </dgm:t>
    </dgm:pt>
    <dgm:pt modelId="{3E4E56D8-8BB3-4123-850A-E55307B07CF6}" type="parTrans" cxnId="{BC3CF079-E07A-4A4D-AF44-1EC4BAE383C3}">
      <dgm:prSet/>
      <dgm:spPr/>
      <dgm:t>
        <a:bodyPr/>
        <a:lstStyle/>
        <a:p>
          <a:endParaRPr lang="ru-RU"/>
        </a:p>
      </dgm:t>
    </dgm:pt>
    <dgm:pt modelId="{EB8A00A9-6A0D-4826-BAF9-900ADB2ED4D7}" type="sibTrans" cxnId="{BC3CF079-E07A-4A4D-AF44-1EC4BAE383C3}">
      <dgm:prSet/>
      <dgm:spPr/>
      <dgm:t>
        <a:bodyPr/>
        <a:lstStyle/>
        <a:p>
          <a:endParaRPr lang="ru-RU"/>
        </a:p>
      </dgm:t>
    </dgm:pt>
    <dgm:pt modelId="{57DB8AB8-76D7-4101-B041-0DC7CC51DF21}" type="pres">
      <dgm:prSet presAssocID="{F4B860C1-AA12-4895-A9B3-923A096078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AA1775-338A-4638-88E6-4C8EDE5FAE21}" type="pres">
      <dgm:prSet presAssocID="{7014621F-262A-43FD-B97D-042BF590ED35}" presName="arrow" presStyleLbl="node1" presStyleIdx="0" presStyleCnt="2" custAng="0" custScaleY="100324" custRadScaleRad="101260" custRadScaleInc="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4BE2B-E216-4048-8031-324340E20373}" type="pres">
      <dgm:prSet presAssocID="{9C73985B-4596-4135-91FF-B803B237BE0F}" presName="arrow" presStyleLbl="node1" presStyleIdx="1" presStyleCnt="2" custAng="0" custScaleX="107243" custScaleY="100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E06D39-2230-480D-BD20-1C66D4B5E453}" type="presOf" srcId="{7014621F-262A-43FD-B97D-042BF590ED35}" destId="{10AA1775-338A-4638-88E6-4C8EDE5FAE21}" srcOrd="0" destOrd="0" presId="urn:microsoft.com/office/officeart/2005/8/layout/arrow5"/>
    <dgm:cxn modelId="{17FC2919-AADA-46CB-A7E1-4A3F57ABA4C9}" srcId="{F4B860C1-AA12-4895-A9B3-923A0960782D}" destId="{7014621F-262A-43FD-B97D-042BF590ED35}" srcOrd="0" destOrd="0" parTransId="{B452D89E-374F-4DC9-B778-D9EDDA688DD2}" sibTransId="{C8D60C18-0045-4BF3-9429-EEDCD09B279C}"/>
    <dgm:cxn modelId="{81FED2E9-FD20-4E44-B39F-E245CCF6CE55}" type="presOf" srcId="{9C73985B-4596-4135-91FF-B803B237BE0F}" destId="{CB44BE2B-E216-4048-8031-324340E20373}" srcOrd="0" destOrd="0" presId="urn:microsoft.com/office/officeart/2005/8/layout/arrow5"/>
    <dgm:cxn modelId="{BC3CF079-E07A-4A4D-AF44-1EC4BAE383C3}" srcId="{F4B860C1-AA12-4895-A9B3-923A0960782D}" destId="{9C73985B-4596-4135-91FF-B803B237BE0F}" srcOrd="1" destOrd="0" parTransId="{3E4E56D8-8BB3-4123-850A-E55307B07CF6}" sibTransId="{EB8A00A9-6A0D-4826-BAF9-900ADB2ED4D7}"/>
    <dgm:cxn modelId="{A346C29C-A68D-4CFE-9A50-0F34815D352E}" type="presOf" srcId="{F4B860C1-AA12-4895-A9B3-923A0960782D}" destId="{57DB8AB8-76D7-4101-B041-0DC7CC51DF21}" srcOrd="0" destOrd="0" presId="urn:microsoft.com/office/officeart/2005/8/layout/arrow5"/>
    <dgm:cxn modelId="{F2E07CC9-1E75-4EAA-A458-B56C5A495628}" type="presParOf" srcId="{57DB8AB8-76D7-4101-B041-0DC7CC51DF21}" destId="{10AA1775-338A-4638-88E6-4C8EDE5FAE21}" srcOrd="0" destOrd="0" presId="urn:microsoft.com/office/officeart/2005/8/layout/arrow5"/>
    <dgm:cxn modelId="{38B21831-0D92-4CA5-B7B8-981B33FD42B3}" type="presParOf" srcId="{57DB8AB8-76D7-4101-B041-0DC7CC51DF21}" destId="{CB44BE2B-E216-4048-8031-324340E2037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81537"/>
            <a:ext cx="6480720" cy="1080120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97160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44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6696744" cy="1080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/>
              <a:t>Детский мини-технопарк «</a:t>
            </a:r>
            <a:r>
              <a:rPr lang="ru-RU" sz="3200" b="1" dirty="0" err="1" smtClean="0"/>
              <a:t>Квантум</a:t>
            </a:r>
            <a:r>
              <a:rPr lang="ru-RU" sz="3200" b="1" dirty="0" smtClean="0"/>
              <a:t>»</a:t>
            </a:r>
            <a:br>
              <a:rPr lang="ru-RU" sz="3200" b="1" dirty="0" smtClean="0"/>
            </a:br>
            <a:r>
              <a:rPr lang="ru-RU" sz="3200" dirty="0" smtClean="0"/>
              <a:t>территория возможностей»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>
                <a:solidFill>
                  <a:srgbClr val="7030A0"/>
                </a:solidFill>
              </a:rPr>
              <a:t>Связь традиций и современных технологий 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в рамках интеграции направленностей.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7249" y="4797152"/>
            <a:ext cx="4241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Смирнова Юлия Алексеевна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ДДТ с. Пестравка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Rob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3" y="476673"/>
            <a:ext cx="2736304" cy="21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476673"/>
            <a:ext cx="5688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изучение передовых технологий в области электроники,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мехатроники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программирования, конструирование и программирование роботов. Робототехника – популярная сегодня наука, которая ведет работу в области разработки автоматизированных технических систем.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0" y="3717032"/>
            <a:ext cx="3707904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4" r="14916" b="31526"/>
          <a:stretch/>
        </p:blipFill>
        <p:spPr>
          <a:xfrm>
            <a:off x="1550537" y="3933056"/>
            <a:ext cx="2520280" cy="1948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895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6984776" cy="4191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научатся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настраивать беспроводное аппаратное обеспечение, устанавливать беспроводную связь между мобильным роботом и компьютером, используя промышленные средства программирования, освоят передовые технологии в области электроники,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мехатроники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программирования, получают практические навыки их применения, научатся понимать принципы работы, возможностей и ограничений технических устройств, предназначенных для автоматизированного поиска и обработки информации.</a:t>
            </a: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467544" y="474345"/>
            <a:ext cx="7200800" cy="6120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7030A0"/>
                </a:solidFill>
                <a:effectLst/>
              </a:rPr>
              <a:t>Учащиеся </a:t>
            </a:r>
            <a:r>
              <a:rPr lang="ru-RU" sz="2400" b="1" dirty="0">
                <a:solidFill>
                  <a:srgbClr val="7030A0"/>
                </a:solidFill>
                <a:effectLst/>
              </a:rPr>
              <a:t>в </a:t>
            </a:r>
            <a:r>
              <a:rPr lang="ru-RU" sz="2400" b="1" dirty="0" smtClean="0">
                <a:solidFill>
                  <a:srgbClr val="7030A0"/>
                </a:solidFill>
                <a:effectLst/>
              </a:rPr>
              <a:t>РОБО -</a:t>
            </a:r>
            <a:r>
              <a:rPr lang="ru-RU" sz="2400" b="1" dirty="0" err="1" smtClean="0">
                <a:solidFill>
                  <a:srgbClr val="7030A0"/>
                </a:solidFill>
                <a:effectLst/>
              </a:rPr>
              <a:t>квантума</a:t>
            </a:r>
            <a:r>
              <a:rPr lang="ru-RU" sz="2400" b="1" dirty="0" smtClean="0">
                <a:solidFill>
                  <a:srgbClr val="7030A0"/>
                </a:solidFill>
                <a:effectLst/>
              </a:rPr>
              <a:t>:</a:t>
            </a:r>
            <a:endParaRPr lang="ru-RU" sz="2400" b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97152"/>
            <a:ext cx="1927312" cy="153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22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8" y="620688"/>
            <a:ext cx="396043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особая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часть  «Мини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технопарка». Здесь все задуманные идеи превращаются в реальные, осязаемые вещи. Это мастерская, оснащенная высокотехнологичным оборудованием: 3D-принтерами, станками с ЧПУ, лазерным, паяльным и другим современным оборудованием.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Именно здесь можно изготовить любое изделие, начиная с фигурки любимого персонажа и заканчивая сложным электронным устройством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l_50Xn90b9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2381448" cy="165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40" y="2636912"/>
            <a:ext cx="2602619" cy="1735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21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667420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45" y="3429000"/>
            <a:ext cx="2379036" cy="1784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3764" y="554020"/>
            <a:ext cx="2659294" cy="1994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4829438"/>
            <a:ext cx="1872208" cy="1404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1" y="188639"/>
            <a:ext cx="56886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Обучающиеся научатся создавать 3D-модели и работать с современным ручным инструментом и высокотехнологичными станками, в том числе с ЧПУ; научатся паять и собирать электронные устройства; поймут, как создаются вещи, которые нас окружают; узнают, как работать с 3D-принтером и печатать на нем нужные детали для прототипа своего изделия; узнают, как правильно спроектировать нужное устройство, из каких этапов состоит проектирование и как создать прототип устройства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93" y="5726271"/>
            <a:ext cx="1469288" cy="101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16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8640"/>
            <a:ext cx="4816937" cy="3744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59" y="3105877"/>
            <a:ext cx="3161425" cy="3175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1" y="6441451"/>
            <a:ext cx="3669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ДОПОЛНИТЕЛЬНОЕ ОБРАЗОВАНИЕ</a:t>
            </a:r>
            <a:endParaRPr lang="ru-RU" sz="14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6072991"/>
              </p:ext>
            </p:extLst>
          </p:nvPr>
        </p:nvGraphicFramePr>
        <p:xfrm>
          <a:off x="2915816" y="224463"/>
          <a:ext cx="5050118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5858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431262" y="116632"/>
            <a:ext cx="2876128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Художественная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32948" y="657490"/>
            <a:ext cx="2876128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Физкультурно-оздоровительная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8980" y="3212976"/>
            <a:ext cx="3325808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Туристко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-краеведческая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48660" y="1772816"/>
            <a:ext cx="2876128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Социально-педагогическая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75612" y="4604802"/>
            <a:ext cx="3412772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Естественнонаучная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65738" y="5373216"/>
            <a:ext cx="2876128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Техническая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4655" y="4224186"/>
            <a:ext cx="4289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дополнительного образования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20631"/>
            <a:ext cx="2514187" cy="252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47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43672" y="2852936"/>
            <a:ext cx="2876128" cy="12961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Техническая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689903" y="1810708"/>
            <a:ext cx="2876128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Художественная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59190" y="347104"/>
            <a:ext cx="2876128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Физкультурно-оздоровительная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34813" y="4542940"/>
            <a:ext cx="3325808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Туристко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-краеведческая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183" y="1862684"/>
            <a:ext cx="2876128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Социально-педагогическая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08380" y="4542941"/>
            <a:ext cx="3412772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Естественнонаучная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Круговая стрелка 11"/>
          <p:cNvSpPr/>
          <p:nvPr/>
        </p:nvSpPr>
        <p:spPr>
          <a:xfrm rot="18452116">
            <a:off x="1901895" y="961152"/>
            <a:ext cx="1224136" cy="1152128"/>
          </a:xfrm>
          <a:prstGeom prst="circularArrow">
            <a:avLst>
              <a:gd name="adj1" fmla="val 12500"/>
              <a:gd name="adj2" fmla="val 556150"/>
              <a:gd name="adj3" fmla="val 20457681"/>
              <a:gd name="adj4" fmla="val 1263202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овая стрелка 12"/>
          <p:cNvSpPr/>
          <p:nvPr/>
        </p:nvSpPr>
        <p:spPr>
          <a:xfrm rot="1337939">
            <a:off x="5817821" y="737843"/>
            <a:ext cx="1224136" cy="1152128"/>
          </a:xfrm>
          <a:prstGeom prst="circularArrow">
            <a:avLst>
              <a:gd name="adj1" fmla="val 12500"/>
              <a:gd name="adj2" fmla="val 556150"/>
              <a:gd name="adj3" fmla="val 20457681"/>
              <a:gd name="adj4" fmla="val 1263202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Круговая стрелка 13"/>
          <p:cNvSpPr/>
          <p:nvPr/>
        </p:nvSpPr>
        <p:spPr>
          <a:xfrm rot="4975945">
            <a:off x="7413201" y="3254169"/>
            <a:ext cx="1224136" cy="1152128"/>
          </a:xfrm>
          <a:prstGeom prst="circularArrow">
            <a:avLst>
              <a:gd name="adj1" fmla="val 10776"/>
              <a:gd name="adj2" fmla="val 556150"/>
              <a:gd name="adj3" fmla="val 19461236"/>
              <a:gd name="adj4" fmla="val 1263202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Круговая стрелка 14"/>
          <p:cNvSpPr/>
          <p:nvPr/>
        </p:nvSpPr>
        <p:spPr>
          <a:xfrm rot="10649999">
            <a:off x="4354390" y="5263020"/>
            <a:ext cx="1224136" cy="1152128"/>
          </a:xfrm>
          <a:prstGeom prst="circularArrow">
            <a:avLst>
              <a:gd name="adj1" fmla="val 12500"/>
              <a:gd name="adj2" fmla="val 556150"/>
              <a:gd name="adj3" fmla="val 20457681"/>
              <a:gd name="adj4" fmla="val 1263202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Круговая стрелка 15"/>
          <p:cNvSpPr/>
          <p:nvPr/>
        </p:nvSpPr>
        <p:spPr>
          <a:xfrm rot="14420898">
            <a:off x="522745" y="3276480"/>
            <a:ext cx="1224136" cy="1152128"/>
          </a:xfrm>
          <a:prstGeom prst="circularArrow">
            <a:avLst>
              <a:gd name="adj1" fmla="val 12500"/>
              <a:gd name="adj2" fmla="val 556150"/>
              <a:gd name="adj3" fmla="val 20457681"/>
              <a:gd name="adj4" fmla="val 1263202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2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80728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«Интеграция – это восстановление целостности, воплощение чего – то недостающего, процесс сближения и взаимосвязи.</a:t>
            </a:r>
          </a:p>
          <a:p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Интеграция – это создание единого педагогического коллектива и единого образовательного пространства на базе двух и более образовательных программ при сохранение их уникальности и равенстве, в целях гармонизации педагогического воздействия на обучающихся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А.С. Макаренко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832" y="3933056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7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ая выноска 1"/>
          <p:cNvSpPr/>
          <p:nvPr/>
        </p:nvSpPr>
        <p:spPr>
          <a:xfrm>
            <a:off x="918407" y="486490"/>
            <a:ext cx="3096344" cy="150235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интеграции направленностей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карточка 2"/>
          <p:cNvSpPr/>
          <p:nvPr/>
        </p:nvSpPr>
        <p:spPr>
          <a:xfrm>
            <a:off x="1043608" y="2204864"/>
            <a:ext cx="7416824" cy="4248472"/>
          </a:xfrm>
          <a:prstGeom prst="flowChartPunchedCar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педагогическая технология,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ориентированная не на интеграцию фактических знаний, а на их применение и приобретение новых знаний путем самообразования.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дает простор для творческой инициативы учащихся  и педагога, подразумевает  их дружеское сотрудничество , что создает положительную мотивацию ребенка к учебе.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560"/>
            <a:ext cx="2520280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66579" y="2708919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67962667"/>
              </p:ext>
            </p:extLst>
          </p:nvPr>
        </p:nvGraphicFramePr>
        <p:xfrm>
          <a:off x="899592" y="0"/>
          <a:ext cx="5652121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https://www.raduga-msk.ru/components/com_jshopping/files/img_products/full_derevyannaya-zagotovka-ramka-pod-foto-3-8h10sm-fanera-4mm-kod-302019-13057i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3648" y="3502748"/>
            <a:ext cx="324360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madeheart.com/media/productphoto/955/68833576/_1_05_186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54595"/>
            <a:ext cx="3430227" cy="228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8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fba515b2f4c608f0cc4d60f139698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064896" cy="6419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9782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89700205"/>
              </p:ext>
            </p:extLst>
          </p:nvPr>
        </p:nvGraphicFramePr>
        <p:xfrm>
          <a:off x="899592" y="0"/>
          <a:ext cx="5652121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https://arctic2035.ru/upload/iblock/c11/c11ba052d74679a66be880785a2972d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194421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https://foto.cheb.ru/foto/foto.cheb.ru-302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4725144"/>
            <a:ext cx="6636029" cy="158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https://www.medjugorje.ws/data/olm/images/articles/medjugorje-virtual-tou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2" y="2751312"/>
            <a:ext cx="2088232" cy="157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https://virtualtourse.ru/wp-content/uploads/2018/10/sfera-primenenija-virtualnyh-turov-i-3d-panora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6296" y="2522332"/>
            <a:ext cx="3010322" cy="180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27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33377821"/>
              </p:ext>
            </p:extLst>
          </p:nvPr>
        </p:nvGraphicFramePr>
        <p:xfrm>
          <a:off x="449795" y="0"/>
          <a:ext cx="5652121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/>
          <p:cNvSpPr/>
          <p:nvPr/>
        </p:nvSpPr>
        <p:spPr>
          <a:xfrm>
            <a:off x="1403648" y="3078318"/>
            <a:ext cx="3744416" cy="25922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«Школа безопасности»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примере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микро плат 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Arduino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dou96.kirovedu.ru/wp-content/uploads/sites/75/2019/11/bezopasnost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47048"/>
            <a:ext cx="3744416" cy="202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upload.wikimedia.org/wikipedia/commons/thumb/8/87/Arduino_Logo.svg/1200px-Arduino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567" y="3582374"/>
            <a:ext cx="116340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40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84" y="2708920"/>
            <a:ext cx="3115233" cy="2478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6718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Домашняя беспроводная система безопасности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6155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Данная система использует пироэлектрический инфракрасный (PIR) датчик движения для определения присутствия человека в его поле действия. Полученная от этого датчика информация передается по беспроводному каналу с помощью радиочастотного приемопередатчика.</a:t>
            </a:r>
          </a:p>
        </p:txBody>
      </p:sp>
    </p:spTree>
    <p:extLst>
      <p:ext uri="{BB962C8B-B14F-4D97-AF65-F5344CB8AC3E}">
        <p14:creationId xmlns:p14="http://schemas.microsoft.com/office/powerpoint/2010/main" val="166756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320" y="269714"/>
            <a:ext cx="5442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пожарной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безопасности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960" y="1124744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5085184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Суть работы этой системы проста: при достижении определенного уровня газа/дыма в атмосфере загорится красный светодиод и зуммер будет издавать звук.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8960"/>
            <a:ext cx="1934964" cy="18355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04238"/>
            <a:ext cx="1600200" cy="18002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5800" y="883778"/>
            <a:ext cx="6959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можно применять в системах пожарной безопасности и оборудовании обнаружения утечки газа. Для того, чтобы плата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успешно решала задачи такого рода, нужно подключить к ней датчик газа MQ-2.</a:t>
            </a:r>
          </a:p>
        </p:txBody>
      </p:sp>
    </p:spTree>
    <p:extLst>
      <p:ext uri="{BB962C8B-B14F-4D97-AF65-F5344CB8AC3E}">
        <p14:creationId xmlns:p14="http://schemas.microsoft.com/office/powerpoint/2010/main" val="7837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14506969"/>
              </p:ext>
            </p:extLst>
          </p:nvPr>
        </p:nvGraphicFramePr>
        <p:xfrm>
          <a:off x="449795" y="0"/>
          <a:ext cx="5652121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/>
          <p:cNvSpPr/>
          <p:nvPr/>
        </p:nvSpPr>
        <p:spPr>
          <a:xfrm>
            <a:off x="1619672" y="3356992"/>
            <a:ext cx="3528392" cy="15687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«Юный эколог»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dekormyhome.ru/wp-content/uploads/2019/09/02-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99608"/>
            <a:ext cx="2744881" cy="2052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427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9947"/>
            <a:ext cx="2375557" cy="4104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0989" y="2333953"/>
            <a:ext cx="62761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Умная урна</a:t>
            </a:r>
          </a:p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Дымящаяся урна — достаточно частое явление на улицах любого города. В результате это может привести к пожару. Как говорится в русской пословице «Нет дыма без огня». Причиной такого возгорания часто является безответственное отношение людей, не погасивших свой окурок. Да и в конце концов, такая урна просто воняет.</a:t>
            </a:r>
          </a:p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Бороться с этим может интерактивная урна, которая кашляет каждому, кто кинул в неё непогашенную сигарету.</a:t>
            </a:r>
          </a:p>
        </p:txBody>
      </p:sp>
    </p:spTree>
    <p:extLst>
      <p:ext uri="{BB962C8B-B14F-4D97-AF65-F5344CB8AC3E}">
        <p14:creationId xmlns:p14="http://schemas.microsoft.com/office/powerpoint/2010/main" val="402566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at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9477"/>
            <a:ext cx="4701772" cy="352633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1578891" y="4178282"/>
            <a:ext cx="68883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Автополив цветов</a:t>
            </a:r>
          </a:p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Позаботься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своих цветочках, даже если ты далеко от дома.</a:t>
            </a:r>
          </a:p>
          <a:p>
            <a:pPr algn="ct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Простая система автоматического полива с помощью датчика влажности определит, что земля в горшке пересохла и включит помпу. Как только почва увлажнится, реле выключит помпу. </a:t>
            </a:r>
          </a:p>
        </p:txBody>
      </p:sp>
    </p:spTree>
    <p:extLst>
      <p:ext uri="{BB962C8B-B14F-4D97-AF65-F5344CB8AC3E}">
        <p14:creationId xmlns:p14="http://schemas.microsoft.com/office/powerpoint/2010/main" val="54070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02629359"/>
              </p:ext>
            </p:extLst>
          </p:nvPr>
        </p:nvGraphicFramePr>
        <p:xfrm>
          <a:off x="449795" y="0"/>
          <a:ext cx="5652121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 descr="http://minobr.rkomi.ru/content/image-news/62768/IMG_43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3889544" cy="2592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20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467544" y="692696"/>
            <a:ext cx="7128792" cy="374441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освоению и внедрению инновационных технологий в образовательный процесс, мы воспитываем успешных учеников, которые не только эффективно усваивают предлагаемый материал, но и развивают особенно важные в 21 веке навыки и компетенции. Наша цель – дать возможность каждому ученику достичь успеха, быть активными строителями нашего будущего.</a:t>
            </a:r>
          </a:p>
          <a:p>
            <a:pPr marL="0" indent="0" algn="ctr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Надеемся, что наш «Мини-технопарк» подарит району и всей стране лучших инженеров, ученых, изобретателей, исследователей, проектировщиков и роботостроителей.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6892"/>
            <a:ext cx="9144000" cy="230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7344816" cy="122413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8434" name="Picture 2" descr="http://icbt-spb.com/images/trainings/master-cla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3284364" cy="246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56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56992"/>
            <a:ext cx="7848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«Мини-технопарк» – это территория развития технического творчества детей и молодежи – это площадка, оснащенная высокотехнологичным оборудованием, нацеленная на подготовку новых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и идей.</a:t>
            </a:r>
          </a:p>
        </p:txBody>
      </p:sp>
      <p:pic>
        <p:nvPicPr>
          <p:cNvPr id="2050" name="Picture 2" descr="F:\Семинар Ивантеевка\квантум-768x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077"/>
            <a:ext cx="6919270" cy="272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98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636912"/>
            <a:ext cx="71755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МИССИЯ: содействовать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ускоренному техническому развитию детей и реализации научно-технического потенциала молодежи, внедряя эффективные модели образования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центра технического творчества для реализации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предпрофильного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 общеобразовательных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школ.</a:t>
            </a:r>
          </a:p>
        </p:txBody>
      </p:sp>
      <p:pic>
        <p:nvPicPr>
          <p:cNvPr id="5" name="Picture 2" descr="F:\Семинар Ивантеевка\квантум-768x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2986"/>
            <a:ext cx="5256584" cy="207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2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7344816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effectLst/>
              </a:rPr>
              <a:t>Наш </a:t>
            </a:r>
            <a:r>
              <a:rPr lang="ru-RU" sz="2700" b="1" dirty="0">
                <a:effectLst/>
              </a:rPr>
              <a:t>мини-технопарк располагает  компьютерными классами: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31841" y="1268760"/>
            <a:ext cx="48713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углубленное изучение программирования, сетевых технологий и освоение высокоуровневых языков программирования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57" y="4088159"/>
            <a:ext cx="2452311" cy="163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5104"/>
            <a:ext cx="2112235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3" y="3681028"/>
            <a:ext cx="2448272" cy="1836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user\Desktop\i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9" t="29672" r="19770" b="30788"/>
          <a:stretch/>
        </p:blipFill>
        <p:spPr bwMode="auto">
          <a:xfrm>
            <a:off x="611560" y="1644120"/>
            <a:ext cx="2304256" cy="149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18" y="690005"/>
            <a:ext cx="3533878" cy="230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27331" cy="100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33627"/>
            <a:ext cx="3408270" cy="277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239" y="3573017"/>
            <a:ext cx="3461158" cy="245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1529699" cy="99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83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97901" y="692696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b="1" dirty="0" smtClean="0">
                <a:solidFill>
                  <a:srgbClr val="7030A0"/>
                </a:solidFill>
                <a:effectLst/>
              </a:rPr>
              <a:t>В </a:t>
            </a:r>
            <a:r>
              <a:rPr lang="en-US" sz="2700" b="1" dirty="0" smtClean="0">
                <a:solidFill>
                  <a:srgbClr val="7030A0"/>
                </a:solidFill>
                <a:effectLst/>
              </a:rPr>
              <a:t>IT –</a:t>
            </a:r>
            <a:r>
              <a:rPr lang="ru-RU" sz="2700" b="1" dirty="0" err="1" smtClean="0">
                <a:solidFill>
                  <a:srgbClr val="7030A0"/>
                </a:solidFill>
                <a:effectLst/>
              </a:rPr>
              <a:t>квантуме</a:t>
            </a:r>
            <a:r>
              <a:rPr lang="ru-RU" sz="2700" b="1" dirty="0" smtClean="0">
                <a:solidFill>
                  <a:srgbClr val="7030A0"/>
                </a:solidFill>
                <a:effectLst/>
              </a:rPr>
              <a:t> мы научим: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04764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программировать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востребованных языках (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C#, JavaScript, C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создавать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обрабатывать графические изображения (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GIMP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создавать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(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Blender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создавать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продвигать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 (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HTML, CSS,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PHP+mySql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работать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офисных приложениях (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Word, Excel, Publisher, PowerPoint, Access).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822729"/>
            <a:ext cx="2952328" cy="2214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9780" b="9190"/>
          <a:stretch/>
        </p:blipFill>
        <p:spPr>
          <a:xfrm>
            <a:off x="2195736" y="4167086"/>
            <a:ext cx="2923103" cy="1975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C:\Users\user\Desktop\i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9" t="29672" r="19770" b="30788"/>
          <a:stretch/>
        </p:blipFill>
        <p:spPr bwMode="auto">
          <a:xfrm>
            <a:off x="5821664" y="258044"/>
            <a:ext cx="1338927" cy="86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kvantorium52.ru/images/quantum/86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62" y="565153"/>
            <a:ext cx="2310187" cy="15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51592" y="470077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дополненная и виртуальная реальность. Практически для каждой перспективной позиции «Атласа новых профессий» крайне полезны будут знания из области компьютерного зрения, систем трекинга, 3D моделирования и т.д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233"/>
            <a:ext cx="3000072" cy="1687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4174" y="3889107"/>
            <a:ext cx="2976331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2836" y="4135389"/>
            <a:ext cx="2632349" cy="1974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30" y="4581128"/>
            <a:ext cx="2122052" cy="1413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94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340768"/>
            <a:ext cx="79814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научатся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создавать приложения с дополненной и виртуальной реальностью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освоят навыки программирования на востребованных языках (C#,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JavaScript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C++),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научатся создавать анимированные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низкополигональные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трехмерные модели,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научатся снимать и монтировать панорамные видео,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смогут работать как по техническому заданию, так и предлагать собственные уникальные решения в области разработки симуляторов, игр, образовательных приложений и пр.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научатся работать с очками дополненной и смешанной реальности, шлемами виртуальной реальности, контроллерами, новейшими камерами с обзором 360 градусов, с помощью которых протестируют существующие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приложения.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478987" y="565146"/>
            <a:ext cx="7200800" cy="6120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7030A0"/>
                </a:solidFill>
                <a:effectLst/>
              </a:rPr>
              <a:t>Обучающиеся в VR/AR-</a:t>
            </a:r>
            <a:r>
              <a:rPr lang="ru-RU" sz="2400" b="1" dirty="0" err="1">
                <a:solidFill>
                  <a:srgbClr val="7030A0"/>
                </a:solidFill>
                <a:effectLst/>
              </a:rPr>
              <a:t>квантуме</a:t>
            </a:r>
            <a:r>
              <a:rPr lang="ru-RU" sz="2400" b="1" dirty="0">
                <a:solidFill>
                  <a:srgbClr val="7030A0"/>
                </a:solidFill>
                <a:effectLst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24" y="5704710"/>
            <a:ext cx="1443526" cy="96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08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b0846be36d4333fca81a01d79b5d290a4641a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932</Words>
  <Application>Microsoft Office PowerPoint</Application>
  <PresentationFormat>Экран (4:3)</PresentationFormat>
  <Paragraphs>89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Детский мини-технопарк «Квантум» территория возможностей» Связь традиций и современных технологий  в рамках интеграции направленностей.</vt:lpstr>
      <vt:lpstr>Презентация PowerPoint</vt:lpstr>
      <vt:lpstr>Презентация PowerPoint</vt:lpstr>
      <vt:lpstr>Презентация PowerPoint</vt:lpstr>
      <vt:lpstr>Наш мини-технопарк располагает  компьютерными классами: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треугольники по углам</dc:title>
  <dc:creator>obstinate</dc:creator>
  <dc:description>Шаблон презентации с сайта https://presentation-creation.ru/</dc:description>
  <cp:lastModifiedBy>Никонова Т И</cp:lastModifiedBy>
  <cp:revision>1280</cp:revision>
  <dcterms:created xsi:type="dcterms:W3CDTF">2018-02-25T09:09:03Z</dcterms:created>
  <dcterms:modified xsi:type="dcterms:W3CDTF">2020-03-25T06:24:29Z</dcterms:modified>
</cp:coreProperties>
</file>